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311" r:id="rId2"/>
    <p:sldId id="312" r:id="rId3"/>
    <p:sldId id="257" r:id="rId4"/>
    <p:sldId id="31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4" r:id="rId18"/>
    <p:sldId id="315" r:id="rId19"/>
    <p:sldId id="316" r:id="rId20"/>
    <p:sldId id="317" r:id="rId21"/>
    <p:sldId id="320" r:id="rId22"/>
    <p:sldId id="321" r:id="rId23"/>
    <p:sldId id="277" r:id="rId24"/>
    <p:sldId id="322" r:id="rId25"/>
    <p:sldId id="278" r:id="rId26"/>
    <p:sldId id="279" r:id="rId27"/>
    <p:sldId id="280" r:id="rId28"/>
    <p:sldId id="323" r:id="rId29"/>
    <p:sldId id="324" r:id="rId30"/>
    <p:sldId id="283" r:id="rId31"/>
    <p:sldId id="284" r:id="rId32"/>
    <p:sldId id="285" r:id="rId33"/>
    <p:sldId id="286" r:id="rId34"/>
    <p:sldId id="287" r:id="rId35"/>
    <p:sldId id="288" r:id="rId36"/>
    <p:sldId id="325" r:id="rId37"/>
    <p:sldId id="290" r:id="rId38"/>
    <p:sldId id="291" r:id="rId39"/>
    <p:sldId id="292" r:id="rId40"/>
    <p:sldId id="293" r:id="rId41"/>
    <p:sldId id="326" r:id="rId42"/>
    <p:sldId id="295" r:id="rId43"/>
    <p:sldId id="296" r:id="rId44"/>
    <p:sldId id="297" r:id="rId45"/>
    <p:sldId id="327" r:id="rId46"/>
    <p:sldId id="299" r:id="rId47"/>
    <p:sldId id="328" r:id="rId4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rnn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19.</a:t>
            </a:r>
            <a:r>
              <a:rPr lang="ja-JP" altLang="en-US" sz="1800"/>
              <a:t> 循环神经网络</a:t>
            </a:r>
          </a:p>
          <a:p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https://courses.d2l.ai/berkeley-stat-157/units/rnn.html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675884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put Encoding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7" name="Equation"/>
              <p:cNvSpPr txBox="1"/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简洁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blipFill>
                <a:blip r:embed="rId2"/>
                <a:stretch>
                  <a:fillRect l="-5473" r="-2985" b="-1967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Equation"/>
              <p:cNvSpPr txBox="1"/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</a:rPr>
                        <m:t>嵌入矩阵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blipFill>
                <a:blip r:embed="rId3"/>
                <a:stretch>
                  <a:fillRect l="-5000" t="-4348" r="-3000" b="-391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 H E _ T I M E"/>
          <p:cNvSpPr txBox="1"/>
          <p:nvPr/>
        </p:nvSpPr>
        <p:spPr>
          <a:xfrm>
            <a:off x="2748964" y="284174"/>
            <a:ext cx="3629735" cy="52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/>
              <a:t>T H E _ T I M E</a:t>
            </a:r>
          </a:p>
        </p:txBody>
      </p:sp>
      <p:grpSp>
        <p:nvGrpSpPr>
          <p:cNvPr id="348" name="Group"/>
          <p:cNvGrpSpPr/>
          <p:nvPr/>
        </p:nvGrpSpPr>
        <p:grpSpPr>
          <a:xfrm>
            <a:off x="2580863" y="1185656"/>
            <a:ext cx="4181444" cy="1648815"/>
            <a:chOff x="0" y="0"/>
            <a:chExt cx="4347914" cy="1803292"/>
          </a:xfrm>
        </p:grpSpPr>
        <p:sp>
          <p:nvSpPr>
            <p:cNvPr id="340" name="1…"/>
            <p:cNvSpPr/>
            <p:nvPr/>
          </p:nvSpPr>
          <p:spPr>
            <a:xfrm>
              <a:off x="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1" name="0…"/>
            <p:cNvSpPr/>
            <p:nvPr/>
          </p:nvSpPr>
          <p:spPr>
            <a:xfrm>
              <a:off x="571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2" name="0…"/>
            <p:cNvSpPr/>
            <p:nvPr/>
          </p:nvSpPr>
          <p:spPr>
            <a:xfrm>
              <a:off x="1143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3" name="0…"/>
            <p:cNvSpPr/>
            <p:nvPr/>
          </p:nvSpPr>
          <p:spPr>
            <a:xfrm>
              <a:off x="1714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4" name="1…"/>
            <p:cNvSpPr/>
            <p:nvPr/>
          </p:nvSpPr>
          <p:spPr>
            <a:xfrm>
              <a:off x="2286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5" name="0…"/>
            <p:cNvSpPr/>
            <p:nvPr/>
          </p:nvSpPr>
          <p:spPr>
            <a:xfrm>
              <a:off x="2857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6" name="0…"/>
            <p:cNvSpPr/>
            <p:nvPr/>
          </p:nvSpPr>
          <p:spPr>
            <a:xfrm>
              <a:off x="3429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</p:txBody>
        </p:sp>
        <p:sp>
          <p:nvSpPr>
            <p:cNvPr id="347" name="0…"/>
            <p:cNvSpPr/>
            <p:nvPr/>
          </p:nvSpPr>
          <p:spPr>
            <a:xfrm>
              <a:off x="4000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</p:grpSp>
      <p:sp>
        <p:nvSpPr>
          <p:cNvPr id="349" name="Line"/>
          <p:cNvSpPr/>
          <p:nvPr/>
        </p:nvSpPr>
        <p:spPr>
          <a:xfrm flipH="1">
            <a:off x="2735543" y="813872"/>
            <a:ext cx="168175" cy="3941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>
            <a:off x="3277614" y="846017"/>
            <a:ext cx="131653" cy="3299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>
            <a:off x="3788048" y="814022"/>
            <a:ext cx="147325" cy="39315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385120" y="800458"/>
            <a:ext cx="1" cy="4165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942244" y="801502"/>
            <a:ext cx="1" cy="4144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5360610" y="797849"/>
            <a:ext cx="201861" cy="42672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Line"/>
          <p:cNvSpPr/>
          <p:nvPr/>
        </p:nvSpPr>
        <p:spPr>
          <a:xfrm>
            <a:off x="5923991" y="818086"/>
            <a:ext cx="149566" cy="3857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Line"/>
          <p:cNvSpPr/>
          <p:nvPr/>
        </p:nvSpPr>
        <p:spPr>
          <a:xfrm>
            <a:off x="6338941" y="798871"/>
            <a:ext cx="217664" cy="4113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Rectangle"/>
          <p:cNvSpPr/>
          <p:nvPr/>
        </p:nvSpPr>
        <p:spPr>
          <a:xfrm>
            <a:off x="3701403" y="3046469"/>
            <a:ext cx="1940364" cy="6703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Rectangle"/>
          <p:cNvSpPr/>
          <p:nvPr/>
        </p:nvSpPr>
        <p:spPr>
          <a:xfrm>
            <a:off x="258086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Rectangle"/>
          <p:cNvSpPr/>
          <p:nvPr/>
        </p:nvSpPr>
        <p:spPr>
          <a:xfrm>
            <a:off x="3130482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Rectangle"/>
          <p:cNvSpPr/>
          <p:nvPr/>
        </p:nvSpPr>
        <p:spPr>
          <a:xfrm>
            <a:off x="3680100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Rectangle"/>
          <p:cNvSpPr/>
          <p:nvPr/>
        </p:nvSpPr>
        <p:spPr>
          <a:xfrm>
            <a:off x="4229719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Rectangle"/>
          <p:cNvSpPr/>
          <p:nvPr/>
        </p:nvSpPr>
        <p:spPr>
          <a:xfrm>
            <a:off x="4779337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Rectangle"/>
          <p:cNvSpPr/>
          <p:nvPr/>
        </p:nvSpPr>
        <p:spPr>
          <a:xfrm>
            <a:off x="5328956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Rectangle"/>
          <p:cNvSpPr/>
          <p:nvPr/>
        </p:nvSpPr>
        <p:spPr>
          <a:xfrm>
            <a:off x="5878574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Rectangle"/>
          <p:cNvSpPr/>
          <p:nvPr/>
        </p:nvSpPr>
        <p:spPr>
          <a:xfrm>
            <a:off x="642819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Equation"/>
              <p:cNvSpPr txBox="1"/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嵌入</m:t>
                      </m:r>
                      <m:r>
                        <a:rPr lang="ja-JP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向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量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blipFill>
                <a:blip r:embed="rId4"/>
                <a:stretch>
                  <a:fillRect l="-7107" t="-6522" r="-507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NN with hidden state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具有隐含状态机制的</a:t>
            </a:r>
            <a:r>
              <a:rPr lang="en-US" dirty="0"/>
              <a:t>RNN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Input  vector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输入向量序列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ja-JP" altLang="en-US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隐含状态向量序列</a:t>
                </a:r>
                <a:endParaRPr lang="en-US" altLang="ja-JP" dirty="0"/>
              </a:p>
              <a:p>
                <a:pPr marL="1040731" lvl="1" indent="-24063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altLang="zh-CN" b="0" i="1" dirty="0">
                  <a:solidFill>
                    <a:srgbClr val="474746"/>
                  </a:solidFill>
                  <a:latin typeface="Cambria Math" panose="02040503050406030204" pitchFamily="18" charset="0"/>
                </a:endParaRPr>
              </a:p>
              <a:p>
                <a:pPr marL="1040731" lvl="1" indent="-240631"/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输出向量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序列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；  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读取序列以生成隐含状态，然后开始生成输出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输出向量通常用作下一个隐含状态的输入</a:t>
                </a:r>
                <a:endParaRPr dirty="0"/>
              </a:p>
            </p:txBody>
          </p:sp>
        </mc:Choice>
        <mc:Fallback xmlns="">
          <p:sp>
            <p:nvSpPr>
              <p:cNvPr id="371" name="Input  vector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  <a:blipFill>
                <a:blip r:embed="rId2"/>
                <a:stretch>
                  <a:fillRect l="-1546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2" name="Equation"/>
          <p:cNvSpPr txBox="1"/>
          <p:nvPr/>
        </p:nvSpPr>
        <p:spPr>
          <a:xfrm>
            <a:off x="3065294" y="151250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3" name="Equation"/>
          <p:cNvSpPr txBox="1"/>
          <p:nvPr/>
        </p:nvSpPr>
        <p:spPr>
          <a:xfrm>
            <a:off x="2773591" y="388745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4" name="Equation"/>
          <p:cNvSpPr txBox="1"/>
          <p:nvPr/>
        </p:nvSpPr>
        <p:spPr>
          <a:xfrm>
            <a:off x="3077994" y="301495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utput De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输出编码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Equation"/>
              <p:cNvSpPr txBox="1"/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解码矩阵</m:t>
                      </m:r>
                      <m:r>
                        <a:rPr lang="ja-JP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blipFill>
                <a:blip r:embed="rId2"/>
                <a:stretch>
                  <a:fillRect l="-4965" t="-10000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Rectangle"/>
          <p:cNvSpPr/>
          <p:nvPr/>
        </p:nvSpPr>
        <p:spPr>
          <a:xfrm>
            <a:off x="5772993" y="1990757"/>
            <a:ext cx="2017614" cy="7331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4607842" y="771396"/>
            <a:ext cx="4347916" cy="993520"/>
            <a:chOff x="0" y="0"/>
            <a:chExt cx="4347914" cy="993519"/>
          </a:xfrm>
        </p:grpSpPr>
        <p:sp>
          <p:nvSpPr>
            <p:cNvPr id="379" name="Rectangle"/>
            <p:cNvSpPr/>
            <p:nvPr/>
          </p:nvSpPr>
          <p:spPr>
            <a:xfrm>
              <a:off x="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571500" y="0"/>
              <a:ext cx="347415" cy="993520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1143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1714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2286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2857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3429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4000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Equation"/>
              <p:cNvSpPr txBox="1"/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blipFill>
                <a:blip r:embed="rId3"/>
                <a:stretch>
                  <a:fillRect l="-6452" t="-10000" r="-1613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7" name="Group"/>
          <p:cNvGrpSpPr/>
          <p:nvPr/>
        </p:nvGrpSpPr>
        <p:grpSpPr>
          <a:xfrm>
            <a:off x="4607842" y="2949777"/>
            <a:ext cx="4347916" cy="1351352"/>
            <a:chOff x="0" y="0"/>
            <a:chExt cx="4347914" cy="1351351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57150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1143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1714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2286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2857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3429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4000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Equation"/>
              <p:cNvSpPr txBox="1"/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blipFill>
                <a:blip r:embed="rId4"/>
                <a:stretch>
                  <a:fillRect l="-2516" r="-75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" name="One-hot decoding"/>
          <p:cNvSpPr txBox="1"/>
          <p:nvPr/>
        </p:nvSpPr>
        <p:spPr>
          <a:xfrm>
            <a:off x="991422" y="383946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单热解码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Long chain of dependencies for backprop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反向传播的长链依赖关系</a:t>
                </a:r>
              </a:p>
              <a:p>
                <a:pPr marL="1040731" lvl="1" indent="-240631"/>
                <a:r>
                  <a:rPr lang="ja-JP" altLang="en-US"/>
                  <a:t>需要在内存中保留很多中间值</a:t>
                </a:r>
              </a:p>
              <a:p>
                <a:pPr marL="1040731" lvl="1" indent="-240631"/>
                <a:r>
                  <a:rPr lang="ja-JP" altLang="en-US"/>
                  <a:t>蝴蝶效应</a:t>
                </a:r>
              </a:p>
              <a:p>
                <a:pPr marL="1040731" lvl="1" indent="-240631"/>
                <a:r>
                  <a:rPr lang="ja-JP" altLang="en-US"/>
                  <a:t>梯度消失或发散（稍后会详细介绍）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裁剪梯度以防止发散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</a:pPr>
                <a:endParaRPr lang="en-US" altLang="ja-JP" dirty="0"/>
              </a:p>
              <a:p>
                <a:pPr>
                  <a:buSzPct val="100000"/>
                </a:pPr>
                <a:endParaRPr lang="en-US" altLang="ja-JP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重新缩放到最大尺寸为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的梯度</a:t>
                </a:r>
                <a:endParaRPr dirty="0"/>
              </a:p>
            </p:txBody>
          </p:sp>
        </mc:Choice>
        <mc:Fallback xmlns="">
          <p:sp>
            <p:nvSpPr>
              <p:cNvPr id="402" name="Long chain of dependencies for backprop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  <a:blipFill>
                <a:blip r:embed="rId2"/>
                <a:stretch>
                  <a:fillRect l="-1546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Equation"/>
              <p:cNvSpPr txBox="1"/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den>
                          </m:f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blipFill>
                <a:blip r:embed="rId3"/>
                <a:stretch>
                  <a:fillRect l="-3941" r="-3941" b="-1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Equation"/>
          <p:cNvSpPr txBox="1"/>
          <p:nvPr/>
        </p:nvSpPr>
        <p:spPr>
          <a:xfrm>
            <a:off x="5458307" y="427088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er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困惑度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ypically measure accuracy with log-likelihoo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</p:spPr>
            <p:txBody>
              <a:bodyPr/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通常使用对数似然来测量准确度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这使得不同长度的输出无法比较</a:t>
                </a:r>
                <a:endParaRPr lang="en-US" altLang="ja-JP" dirty="0"/>
              </a:p>
              <a:p>
                <a:pPr>
                  <a:buSzPct val="100000"/>
                </a:pPr>
                <a:r>
                  <a:rPr lang="en-US" altLang="ja-JP" dirty="0"/>
                  <a:t>	</a:t>
                </a:r>
                <a:r>
                  <a:rPr lang="ja-JP" altLang="en-US" dirty="0"/>
                  <a:t>（例如，一个坏模型的较短输出的</a:t>
                </a:r>
                <a:r>
                  <a:rPr lang="zh-CN" altLang="en-US" dirty="0"/>
                  <a:t>效果</a:t>
                </a:r>
                <a:r>
                  <a:rPr lang="ja-JP" altLang="en-US" dirty="0"/>
                  <a:t>可能比一个优秀模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型的较长输出的性能具有更好的对数似然）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将对数似然</a:t>
                </a:r>
                <a:r>
                  <a:rPr lang="zh-CN" altLang="en-US" dirty="0"/>
                  <a:t>标准化</a:t>
                </a:r>
                <a:r>
                  <a:rPr lang="ja-JP" altLang="en-US" dirty="0"/>
                  <a:t>为序列长度</a:t>
                </a:r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困惑度是指数版本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74746"/>
                  </a:solidFill>
                </a:endParaRPr>
              </a:p>
              <a:p>
                <a:pPr>
                  <a:buSzPct val="100000"/>
                </a:pPr>
                <a:r>
                  <a:rPr lang="ja-JP" altLang="en-US" dirty="0"/>
                  <a:t>（平均有效选择的数量）</a:t>
                </a:r>
                <a:endParaRPr dirty="0"/>
              </a:p>
            </p:txBody>
          </p:sp>
        </mc:Choice>
        <mc:Fallback xmlns="">
          <p:sp>
            <p:nvSpPr>
              <p:cNvPr id="407" name="Typically measure accuracy with log-likeliho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  <a:blipFill>
                <a:blip r:embed="rId2"/>
                <a:stretch>
                  <a:fillRect l="-1713" t="-1143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vs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:=−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blipFill>
                <a:blip r:embed="rId3"/>
                <a:stretch>
                  <a:fillRect r="-817" b="-84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Equation"/>
          <p:cNvSpPr txBox="1"/>
          <p:nvPr/>
        </p:nvSpPr>
        <p:spPr>
          <a:xfrm>
            <a:off x="5456504" y="396816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" y="-483543"/>
            <a:ext cx="9148012" cy="611058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Truncated Backprop Through Time"/>
          <p:cNvSpPr txBox="1">
            <a:spLocks noGrp="1"/>
          </p:cNvSpPr>
          <p:nvPr>
            <p:ph type="title"/>
          </p:nvPr>
        </p:nvSpPr>
        <p:spPr>
          <a:xfrm>
            <a:off x="167382" y="2106697"/>
            <a:ext cx="8809236" cy="93010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截断通过时间反向传播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EA5ADA05-1BF7-534C-A6B7-7EF9A898EFC4}"/>
                  </a:ext>
                </a:extLst>
              </p:cNvPr>
              <p:cNvSpPr txBox="1"/>
              <p:nvPr/>
            </p:nvSpPr>
            <p:spPr>
              <a:xfrm>
                <a:off x="2719455" y="3505534"/>
                <a:ext cx="2238374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EA5ADA05-1BF7-534C-A6B7-7EF9A89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505534"/>
                <a:ext cx="2238374" cy="286976"/>
              </a:xfrm>
              <a:prstGeom prst="rect">
                <a:avLst/>
              </a:prstGeom>
              <a:blipFill>
                <a:blip r:embed="rId2"/>
                <a:stretch>
                  <a:fillRect l="-4520" r="-27684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BCFCE45B-551A-DA43-9305-849E719497A7}"/>
                  </a:ext>
                </a:extLst>
              </p:cNvPr>
              <p:cNvSpPr txBox="1"/>
              <p:nvPr/>
            </p:nvSpPr>
            <p:spPr>
              <a:xfrm>
                <a:off x="2719455" y="4437323"/>
                <a:ext cx="1447901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BCFCE45B-551A-DA43-9305-849E7194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4437323"/>
                <a:ext cx="1447901" cy="286977"/>
              </a:xfrm>
              <a:prstGeom prst="rect">
                <a:avLst/>
              </a:prstGeom>
              <a:blipFill>
                <a:blip r:embed="rId3"/>
                <a:stretch>
                  <a:fillRect l="-4348" r="-29565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1631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DC21-6717-DB45-A3F1-208AE7BC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目标函数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B4F98-47AA-8048-928A-4668D3340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生成的输出需要与目标标签进行比较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24F27-BCBB-0A4F-A947-E48C1930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91" y="1493404"/>
            <a:ext cx="27432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4E5A8-3D40-BF40-BACF-6A92E97D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91" y="2520331"/>
            <a:ext cx="5892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8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D29077-154A-B149-830E-717281F9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6" y="3353594"/>
            <a:ext cx="458583" cy="33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9ED43-4647-2B42-B5EA-22F046B4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980" y="1876392"/>
            <a:ext cx="458583" cy="33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AFBC7-43F3-6745-982F-B0E45E2F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051B-C9F9-3540-8E0F-DF1BFD4B2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目标函数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48F29-D73C-F64A-BA05-03991B9C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AF68A-B544-F440-8B66-8C821CFBE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6" y="1641186"/>
            <a:ext cx="77724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28681-C0AC-F44A-957B-54A6E37D1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6" y="3385344"/>
            <a:ext cx="5727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25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循环神经网络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实现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语言模型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截断通过时间反向传播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门控循环单元（</a:t>
            </a:r>
            <a:r>
              <a:rPr lang="en-US" dirty="0"/>
              <a:t>GRU）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长短期记忆</a:t>
            </a:r>
            <a:r>
              <a:rPr lang="zh-CN" altLang="en-US" dirty="0"/>
              <a:t>网络</a:t>
            </a:r>
            <a:r>
              <a:rPr lang="ja-JP" altLang="en-US" dirty="0"/>
              <a:t>（</a:t>
            </a:r>
            <a:r>
              <a:rPr lang="en-US" dirty="0"/>
              <a:t>LSTM）</a:t>
            </a:r>
          </a:p>
        </p:txBody>
      </p:sp>
    </p:spTree>
    <p:extLst>
      <p:ext uri="{BB962C8B-B14F-4D97-AF65-F5344CB8AC3E}">
        <p14:creationId xmlns:p14="http://schemas.microsoft.com/office/powerpoint/2010/main" val="19081789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E4762-166D-794F-8660-04CB1595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2" y="1581354"/>
            <a:ext cx="6481764" cy="129924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4E36C3A-9B1F-0F46-A729-09A39438BB8E}"/>
              </a:ext>
            </a:extLst>
          </p:cNvPr>
          <p:cNvSpPr/>
          <p:nvPr/>
        </p:nvSpPr>
        <p:spPr>
          <a:xfrm>
            <a:off x="554182" y="3330669"/>
            <a:ext cx="2032000" cy="910885"/>
          </a:xfrm>
          <a:prstGeom prst="wedgeRoundRectCallout">
            <a:avLst>
              <a:gd name="adj1" fmla="val 55531"/>
              <a:gd name="adj2" fmla="val -1424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太多项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095BCE5-9D6B-674C-8C6C-BD05CF0B1F9B}"/>
              </a:ext>
            </a:extLst>
          </p:cNvPr>
          <p:cNvSpPr/>
          <p:nvPr/>
        </p:nvSpPr>
        <p:spPr>
          <a:xfrm>
            <a:off x="3077514" y="3130613"/>
            <a:ext cx="2032000" cy="1310995"/>
          </a:xfrm>
          <a:prstGeom prst="wedgeRoundRectCallout">
            <a:avLst>
              <a:gd name="adj1" fmla="val -31742"/>
              <a:gd name="adj2" fmla="val -10411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不稳定</a:t>
            </a:r>
            <a:endParaRPr kumimoji="0" lang="en-US" altLang="ja-JP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易发散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）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B635F4B-FF71-7844-AC9E-463700E7ADE5}"/>
              </a:ext>
            </a:extLst>
          </p:cNvPr>
          <p:cNvSpPr/>
          <p:nvPr/>
        </p:nvSpPr>
        <p:spPr>
          <a:xfrm>
            <a:off x="5811705" y="3375768"/>
            <a:ext cx="2032000" cy="910885"/>
          </a:xfrm>
          <a:prstGeom prst="wedgeRoundRectCallout">
            <a:avLst>
              <a:gd name="adj1" fmla="val -107651"/>
              <a:gd name="adj2" fmla="val -14647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900"/>
              </a:spcBef>
            </a:pPr>
            <a:r>
              <a:rPr lang="zh-CN" altLang="en-US" sz="4000" b="1" dirty="0">
                <a:solidFill>
                  <a:schemeClr val="bg1"/>
                </a:solidFill>
              </a:rPr>
              <a:t>开销大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9600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F0C44-54D2-194F-A476-F227AAC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9" y="1644669"/>
            <a:ext cx="6254121" cy="29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450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307E61-1926-474F-B0E9-9A241104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1625248"/>
            <a:ext cx="6295737" cy="293801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99F981-3D2E-D24C-896D-457EF216938B}"/>
              </a:ext>
            </a:extLst>
          </p:cNvPr>
          <p:cNvSpPr/>
          <p:nvPr/>
        </p:nvSpPr>
        <p:spPr>
          <a:xfrm>
            <a:off x="6875268" y="1777510"/>
            <a:ext cx="2032000" cy="706574"/>
          </a:xfrm>
          <a:prstGeom prst="wedgeRoundRectCallout">
            <a:avLst>
              <a:gd name="adj1" fmla="val -204014"/>
              <a:gd name="adj2" fmla="val 18989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丢弃梯度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4183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3" name="Don’t truncate (naive strategy, costly and divergent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不截断</a:t>
            </a:r>
            <a:r>
              <a:rPr lang="zh-CN" altLang="en-US" dirty="0"/>
              <a:t>？</a:t>
            </a:r>
            <a:r>
              <a:rPr lang="ja-JP" altLang="en-US"/>
              <a:t>（天真的策略，昂贵</a:t>
            </a:r>
            <a:r>
              <a:rPr lang="zh-CN" altLang="en-US" dirty="0"/>
              <a:t>，</a:t>
            </a:r>
            <a:r>
              <a:rPr lang="ja-JP" altLang="en-US"/>
              <a:t>发散）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以固定间隔截断（标准方法，近似但效果很好）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可变长度（</a:t>
            </a:r>
            <a:r>
              <a:rPr lang="en-US" dirty="0" err="1"/>
              <a:t>Tallec</a:t>
            </a:r>
            <a:r>
              <a:rPr lang="zh-CN" altLang="en-US" dirty="0"/>
              <a:t> </a:t>
            </a:r>
            <a:r>
              <a:rPr lang="en-US" altLang="ja-JP" dirty="0"/>
              <a:t>and</a:t>
            </a:r>
            <a:r>
              <a:rPr lang="zh-CN" altLang="en-US" dirty="0"/>
              <a:t> </a:t>
            </a:r>
            <a:r>
              <a:rPr lang="en-US" dirty="0"/>
              <a:t>Olivier，2015）</a:t>
            </a:r>
          </a:p>
          <a:p>
            <a:pPr marL="1040731" lvl="1" indent="-240631"/>
            <a:r>
              <a:rPr lang="ja-JP" altLang="en-US"/>
              <a:t>重新加权后可提高近似度，在实践中效果不佳</a:t>
            </a:r>
            <a:endParaRPr dirty="0"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4" y="3009900"/>
            <a:ext cx="8038152" cy="1421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3" name="Don’t truncate (naive strategy, costly and divergent)…"/>
          <p:cNvSpPr txBox="1">
            <a:spLocks noGrp="1"/>
          </p:cNvSpPr>
          <p:nvPr>
            <p:ph type="body" idx="1"/>
          </p:nvPr>
        </p:nvSpPr>
        <p:spPr>
          <a:xfrm>
            <a:off x="340592" y="91697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以固定间隔截断（标准方法，近似但效果很好）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可变长度（</a:t>
            </a:r>
            <a:r>
              <a:rPr lang="en-US" dirty="0" err="1"/>
              <a:t>Tallec</a:t>
            </a:r>
            <a:r>
              <a:rPr lang="zh-CN" altLang="en-US" dirty="0"/>
              <a:t> </a:t>
            </a:r>
            <a:r>
              <a:rPr lang="en-US" altLang="ja-JP" dirty="0"/>
              <a:t>and</a:t>
            </a:r>
            <a:r>
              <a:rPr lang="zh-CN" altLang="en-US" dirty="0"/>
              <a:t> </a:t>
            </a:r>
            <a:r>
              <a:rPr lang="en-US" dirty="0"/>
              <a:t>Olivier，2015）</a:t>
            </a:r>
          </a:p>
          <a:p>
            <a:pPr marL="1040731" lvl="1" indent="-240631"/>
            <a:r>
              <a:rPr lang="ja-JP" altLang="en-US"/>
              <a:t>重新加权后可提高近似度，在实践中效果不佳</a:t>
            </a:r>
            <a:endParaRPr dirty="0"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4" y="3009900"/>
            <a:ext cx="8038152" cy="142195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2B43F52D-0E4B-DD4A-8AD6-7D29EB274337}"/>
                  </a:ext>
                </a:extLst>
              </p:cNvPr>
              <p:cNvSpPr txBox="1"/>
              <p:nvPr/>
            </p:nvSpPr>
            <p:spPr>
              <a:xfrm>
                <a:off x="631017" y="1617154"/>
                <a:ext cx="5291646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2B43F52D-0E4B-DD4A-8AD6-7D29EB27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7" y="1617154"/>
                <a:ext cx="5291646" cy="288491"/>
              </a:xfrm>
              <a:prstGeom prst="rect">
                <a:avLst/>
              </a:prstGeom>
              <a:blipFill>
                <a:blip r:embed="rId3"/>
                <a:stretch>
                  <a:fillRect l="-1199" r="-21103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189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7" name="Random variable instead of simple trun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zh-CN" altLang="en-US" dirty="0"/>
              <a:t>随机变量而不是简单的截断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r>
              <a:rPr lang="zh-CN" altLang="en-US" dirty="0"/>
              <a:t>变量长度</a:t>
            </a:r>
            <a:r>
              <a:rPr dirty="0"/>
              <a:t>(</a:t>
            </a:r>
            <a:r>
              <a:rPr dirty="0" err="1"/>
              <a:t>Tallec</a:t>
            </a:r>
            <a:r>
              <a:rPr dirty="0"/>
              <a:t> and Olivier, 2015)</a:t>
            </a:r>
            <a:br>
              <a:rPr dirty="0"/>
            </a:br>
            <a:r>
              <a:rPr dirty="0"/>
              <a:t>(</a:t>
            </a:r>
            <a:r>
              <a:rPr lang="zh-CN" altLang="en-US" dirty="0"/>
              <a:t>和重新加权重之后一样</a:t>
            </a:r>
            <a:r>
              <a:rPr dirty="0"/>
              <a:t>, </a:t>
            </a:r>
            <a:r>
              <a:rPr lang="zh-CN" altLang="en-US" dirty="0"/>
              <a:t>实际中并没有改善</a:t>
            </a:r>
            <a:r>
              <a:rPr dirty="0"/>
              <a:t>)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" y="3141305"/>
            <a:ext cx="8038152" cy="142195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Equation"/>
              <p:cNvSpPr txBox="1"/>
              <p:nvPr/>
            </p:nvSpPr>
            <p:spPr>
              <a:xfrm>
                <a:off x="1926177" y="1691043"/>
                <a:ext cx="5291646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77" y="1691043"/>
                <a:ext cx="5291646" cy="288491"/>
              </a:xfrm>
              <a:prstGeom prst="rect">
                <a:avLst/>
              </a:prstGeom>
              <a:blipFill>
                <a:blip r:embed="rId3"/>
                <a:stretch>
                  <a:fillRect l="-1439" r="-2374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mputational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计算图</a:t>
            </a:r>
            <a:endParaRPr dirty="0"/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9" y="1041449"/>
            <a:ext cx="7926942" cy="3451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Example in det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详细示例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E2E-B4EA-0F44-B83D-428E801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详细示例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B5C16-9700-2645-80B2-43CD77EB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线性</a:t>
            </a:r>
            <a:r>
              <a:rPr lang="zh-CN" altLang="en-US" dirty="0"/>
              <a:t> </a:t>
            </a:r>
            <a:r>
              <a:rPr lang="en-US" dirty="0"/>
              <a:t>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输出梯度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更新梯度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409C9-29A1-8A45-8E08-EE1938B7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51" y="1120037"/>
            <a:ext cx="5047446" cy="34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20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E2E-B4EA-0F44-B83D-428E801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详细示例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B5C16-9700-2645-80B2-43CD77EB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线性</a:t>
            </a:r>
            <a:r>
              <a:rPr lang="zh-CN" altLang="en-US" dirty="0"/>
              <a:t> </a:t>
            </a:r>
            <a:r>
              <a:rPr lang="en-US" dirty="0"/>
              <a:t>RNN</a:t>
            </a:r>
          </a:p>
          <a:p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更新梯度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全部递归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2A67-138E-D242-A12B-15F0EE05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83" y="1147706"/>
            <a:ext cx="5176440" cy="353513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A3DDCEF-A5A8-DB42-8B0C-654BCCCC3F16}"/>
              </a:ext>
            </a:extLst>
          </p:cNvPr>
          <p:cNvSpPr/>
          <p:nvPr/>
        </p:nvSpPr>
        <p:spPr>
          <a:xfrm>
            <a:off x="6884505" y="3563187"/>
            <a:ext cx="2032000" cy="706574"/>
          </a:xfrm>
          <a:prstGeom prst="wedgeRoundRectCallout">
            <a:avLst>
              <a:gd name="adj1" fmla="val -173105"/>
              <a:gd name="adj2" fmla="val -8723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丢弃梯度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0260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6711"/>
            <a:ext cx="9144000" cy="583692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urrent Neural Networks"/>
          <p:cNvSpPr txBox="1">
            <a:spLocks noGrp="1"/>
          </p:cNvSpPr>
          <p:nvPr>
            <p:ph type="title"/>
          </p:nvPr>
        </p:nvSpPr>
        <p:spPr>
          <a:xfrm>
            <a:off x="396394" y="3465597"/>
            <a:ext cx="8351212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4800"/>
              <a:t>循环神经网络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runcation in 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Truncation in practice</a:t>
            </a:r>
          </a:p>
        </p:txBody>
      </p:sp>
      <p:sp>
        <p:nvSpPr>
          <p:cNvPr id="621" name="Compute forward pass across truncation boundar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计算正向传播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计算反向传播只到截断边界（通常也是小批量边界）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在代码中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顺序采样比随机采样更准确的原因</a:t>
            </a:r>
            <a:endParaRPr dirty="0"/>
          </a:p>
        </p:txBody>
      </p:sp>
      <p:sp>
        <p:nvSpPr>
          <p:cNvPr id="622" name="for s in state:…"/>
          <p:cNvSpPr txBox="1"/>
          <p:nvPr/>
        </p:nvSpPr>
        <p:spPr>
          <a:xfrm>
            <a:off x="2322217" y="1983654"/>
            <a:ext cx="304022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4400"/>
              </a:lnSpc>
              <a:defRPr sz="240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007020"/>
                </a:solidFill>
              </a:rPr>
              <a:t>for</a:t>
            </a:r>
            <a:r>
              <a:rPr dirty="0"/>
              <a:t> s </a:t>
            </a:r>
            <a:r>
              <a:rPr b="1" dirty="0">
                <a:solidFill>
                  <a:srgbClr val="007020"/>
                </a:solidFill>
              </a:rPr>
              <a:t>in</a:t>
            </a:r>
            <a:r>
              <a:rPr dirty="0"/>
              <a:t> state:</a:t>
            </a:r>
          </a:p>
          <a:p>
            <a:pPr>
              <a:lnSpc>
                <a:spcPts val="4400"/>
              </a:lnSpc>
              <a:defRPr sz="240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s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detach</a:t>
            </a:r>
            <a:r>
              <a:rPr dirty="0"/>
              <a:t>() 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ated Recurrent Unit (GRU)"/>
          <p:cNvSpPr txBox="1">
            <a:spLocks noGrp="1"/>
          </p:cNvSpPr>
          <p:nvPr>
            <p:ph type="title"/>
          </p:nvPr>
        </p:nvSpPr>
        <p:spPr>
          <a:xfrm>
            <a:off x="685800" y="116910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门控循环单元（</a:t>
            </a:r>
            <a:r>
              <a:rPr lang="en-US" dirty="0"/>
              <a:t>GRU）</a:t>
            </a:r>
            <a:endParaRPr dirty="0"/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052440"/>
            <a:ext cx="1435100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334890"/>
            <a:ext cx="2870200" cy="28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753990"/>
            <a:ext cx="2032000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0" y="3261990"/>
            <a:ext cx="101600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3408040"/>
            <a:ext cx="723900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0" y="3515990"/>
            <a:ext cx="5080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0" y="3592190"/>
            <a:ext cx="355600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0" y="3642990"/>
            <a:ext cx="254000" cy="2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aying attention to a sequ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在一个序列的注意力</a:t>
            </a:r>
            <a:endParaRPr dirty="0"/>
          </a:p>
        </p:txBody>
      </p:sp>
      <p:sp>
        <p:nvSpPr>
          <p:cNvPr id="635" name="Not all observations are equally relevan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735273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并非所有元素都具有同等意义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只记住相关的元素</a:t>
            </a:r>
          </a:p>
          <a:p>
            <a:pPr marL="1040731" lvl="1" indent="-240631"/>
            <a:r>
              <a:rPr lang="ja-JP" altLang="en-US"/>
              <a:t>需要注意的机制（更新门）</a:t>
            </a:r>
          </a:p>
          <a:p>
            <a:pPr marL="1040731" lvl="1" indent="-240631"/>
            <a:r>
              <a:rPr lang="ja-JP" altLang="en-US"/>
              <a:t>需要忘记的机制（重置门）</a:t>
            </a:r>
            <a:endParaRPr b="1" dirty="0"/>
          </a:p>
        </p:txBody>
      </p:sp>
      <p:grpSp>
        <p:nvGrpSpPr>
          <p:cNvPr id="642" name="Group"/>
          <p:cNvGrpSpPr/>
          <p:nvPr/>
        </p:nvGrpSpPr>
        <p:grpSpPr>
          <a:xfrm>
            <a:off x="673100" y="1626225"/>
            <a:ext cx="8187108" cy="1123325"/>
            <a:chOff x="0" y="0"/>
            <a:chExt cx="8187107" cy="1123324"/>
          </a:xfrm>
        </p:grpSpPr>
        <p:pic>
          <p:nvPicPr>
            <p:cNvPr id="6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26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9900" y="0"/>
              <a:ext cx="1138608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545" y="0"/>
              <a:ext cx="1203563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F57B-CAE5-854D-A440-C8DA3C4A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门控循环单元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D39A-0233-FE46-9527-0C09E998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1ABBB-BEEE-3C44-87F6-68CD8D3C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857830"/>
            <a:ext cx="3759200" cy="749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andidate 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候选隐含状态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9" name="Equation"/>
              <p:cNvSpPr txBox="1"/>
              <p:nvPr/>
            </p:nvSpPr>
            <p:spPr>
              <a:xfrm>
                <a:off x="908772" y="823349"/>
                <a:ext cx="5100930" cy="375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72" y="823349"/>
                <a:ext cx="5100930" cy="375210"/>
              </a:xfrm>
              <a:prstGeom prst="rect">
                <a:avLst/>
              </a:prstGeom>
              <a:blipFill>
                <a:blip r:embed="rId2"/>
                <a:stretch>
                  <a:fillRect l="-2244" r="-17207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A927B8-F6B9-F345-A726-65B9861D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Equation"/>
              <p:cNvSpPr txBox="1"/>
              <p:nvPr/>
            </p:nvSpPr>
            <p:spPr>
              <a:xfrm>
                <a:off x="908772" y="858547"/>
                <a:ext cx="3778912" cy="3400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72" y="858547"/>
                <a:ext cx="3778912" cy="340012"/>
              </a:xfrm>
              <a:prstGeom prst="rect">
                <a:avLst/>
              </a:prstGeom>
              <a:blipFill>
                <a:blip r:embed="rId2"/>
                <a:stretch>
                  <a:fillRect l="-3030" r="-17845" b="-962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3D8F80-7559-664E-A658-AF42B4A6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门控循环单元（</a:t>
            </a:r>
            <a:r>
              <a:rPr lang="en-US" dirty="0"/>
              <a:t>GRU）</a:t>
            </a:r>
            <a:r>
              <a:rPr lang="ja-JP" altLang="en-US"/>
              <a:t>总结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8F80-7559-664E-A658-AF42B4A6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1" y="1151863"/>
            <a:ext cx="4942069" cy="2646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D587D7-6632-034D-AD01-4EB22CF6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84" y="1407392"/>
            <a:ext cx="4353716" cy="15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52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ong Short Term Memory"/>
          <p:cNvSpPr txBox="1">
            <a:spLocks noGrp="1"/>
          </p:cNvSpPr>
          <p:nvPr>
            <p:ph type="title"/>
          </p:nvPr>
        </p:nvSpPr>
        <p:spPr>
          <a:xfrm>
            <a:off x="685800" y="394402"/>
            <a:ext cx="7772400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0" y="1310395"/>
            <a:ext cx="3913962" cy="348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368055"/>
            <a:ext cx="3529786" cy="3372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Flashback to electro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电门联想</a:t>
            </a:r>
            <a:endParaRPr dirty="0"/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t="20561" b="20561"/>
          <a:stretch>
            <a:fillRect/>
          </a:stretch>
        </p:blipFill>
        <p:spPr>
          <a:xfrm>
            <a:off x="998991" y="1299864"/>
            <a:ext cx="6850843" cy="3028355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Output gate"/>
          <p:cNvSpPr/>
          <p:nvPr/>
        </p:nvSpPr>
        <p:spPr>
          <a:xfrm>
            <a:off x="6758560" y="1898785"/>
            <a:ext cx="1612108" cy="550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6" y="0"/>
                </a:moveTo>
                <a:cubicBezTo>
                  <a:pt x="3226" y="0"/>
                  <a:pt x="2845" y="476"/>
                  <a:pt x="2845" y="1062"/>
                </a:cubicBezTo>
                <a:lnTo>
                  <a:pt x="2845" y="13834"/>
                </a:lnTo>
                <a:lnTo>
                  <a:pt x="0" y="21600"/>
                </a:lnTo>
                <a:lnTo>
                  <a:pt x="6674" y="18274"/>
                </a:lnTo>
                <a:lnTo>
                  <a:pt x="20749" y="18274"/>
                </a:lnTo>
                <a:cubicBezTo>
                  <a:pt x="21219" y="18274"/>
                  <a:pt x="21600" y="17799"/>
                  <a:pt x="21600" y="17212"/>
                </a:cubicBezTo>
                <a:lnTo>
                  <a:pt x="21600" y="1062"/>
                </a:lnTo>
                <a:cubicBezTo>
                  <a:pt x="21600" y="476"/>
                  <a:pt x="21219" y="0"/>
                  <a:pt x="20749" y="0"/>
                </a:cubicBezTo>
                <a:lnTo>
                  <a:pt x="3696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输出门</a:t>
            </a:r>
            <a:endParaRPr dirty="0"/>
          </a:p>
        </p:txBody>
      </p:sp>
      <p:sp>
        <p:nvSpPr>
          <p:cNvPr id="669" name="Input gate"/>
          <p:cNvSpPr/>
          <p:nvPr/>
        </p:nvSpPr>
        <p:spPr>
          <a:xfrm>
            <a:off x="1995675" y="1387451"/>
            <a:ext cx="1687910" cy="78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3" y="0"/>
                </a:moveTo>
                <a:cubicBezTo>
                  <a:pt x="364" y="0"/>
                  <a:pt x="0" y="367"/>
                  <a:pt x="0" y="821"/>
                </a:cubicBezTo>
                <a:lnTo>
                  <a:pt x="0" y="13301"/>
                </a:lnTo>
                <a:cubicBezTo>
                  <a:pt x="0" y="13754"/>
                  <a:pt x="364" y="14121"/>
                  <a:pt x="813" y="14121"/>
                </a:cubicBezTo>
                <a:lnTo>
                  <a:pt x="15505" y="14121"/>
                </a:lnTo>
                <a:lnTo>
                  <a:pt x="21600" y="21600"/>
                </a:lnTo>
                <a:lnTo>
                  <a:pt x="17913" y="10105"/>
                </a:lnTo>
                <a:lnTo>
                  <a:pt x="17913" y="821"/>
                </a:lnTo>
                <a:cubicBezTo>
                  <a:pt x="17913" y="367"/>
                  <a:pt x="17549" y="0"/>
                  <a:pt x="17100" y="0"/>
                </a:cubicBezTo>
                <a:lnTo>
                  <a:pt x="813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输入门</a:t>
            </a:r>
            <a:endParaRPr dirty="0"/>
          </a:p>
        </p:txBody>
      </p:sp>
      <p:sp>
        <p:nvSpPr>
          <p:cNvPr id="670" name="Reset gate"/>
          <p:cNvSpPr/>
          <p:nvPr/>
        </p:nvSpPr>
        <p:spPr>
          <a:xfrm>
            <a:off x="2081400" y="3857320"/>
            <a:ext cx="1602185" cy="617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74" y="3409"/>
                </a:lnTo>
                <a:lnTo>
                  <a:pt x="856" y="3409"/>
                </a:lnTo>
                <a:cubicBezTo>
                  <a:pt x="383" y="3409"/>
                  <a:pt x="0" y="3883"/>
                  <a:pt x="0" y="4467"/>
                </a:cubicBezTo>
                <a:lnTo>
                  <a:pt x="0" y="20543"/>
                </a:lnTo>
                <a:cubicBezTo>
                  <a:pt x="0" y="21127"/>
                  <a:pt x="383" y="21600"/>
                  <a:pt x="856" y="21600"/>
                </a:cubicBezTo>
                <a:lnTo>
                  <a:pt x="18015" y="21600"/>
                </a:lnTo>
                <a:cubicBezTo>
                  <a:pt x="18488" y="21600"/>
                  <a:pt x="18871" y="21127"/>
                  <a:pt x="18871" y="20543"/>
                </a:cubicBezTo>
                <a:lnTo>
                  <a:pt x="18871" y="8028"/>
                </a:lnTo>
                <a:lnTo>
                  <a:pt x="2160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重置门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隐变量模型</a:t>
            </a:r>
            <a:endParaRPr dirty="0"/>
          </a:p>
        </p:txBody>
      </p:sp>
      <p:sp>
        <p:nvSpPr>
          <p:cNvPr id="479" name="Latent state summarizes all the relevant information about the past. So we ge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隐含状态总结了有关过去所有的相关信息</a:t>
            </a:r>
            <a:endParaRPr dirty="0"/>
          </a:p>
        </p:txBody>
      </p:sp>
      <p:sp>
        <p:nvSpPr>
          <p:cNvPr id="480" name="x"/>
          <p:cNvSpPr/>
          <p:nvPr/>
        </p:nvSpPr>
        <p:spPr>
          <a:xfrm>
            <a:off x="6166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81" name="Circle"/>
          <p:cNvSpPr/>
          <p:nvPr/>
        </p:nvSpPr>
        <p:spPr>
          <a:xfrm>
            <a:off x="19247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Circle"/>
          <p:cNvSpPr/>
          <p:nvPr/>
        </p:nvSpPr>
        <p:spPr>
          <a:xfrm>
            <a:off x="32328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Circle"/>
          <p:cNvSpPr/>
          <p:nvPr/>
        </p:nvSpPr>
        <p:spPr>
          <a:xfrm>
            <a:off x="45409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58490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71571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h"/>
          <p:cNvSpPr/>
          <p:nvPr/>
        </p:nvSpPr>
        <p:spPr>
          <a:xfrm>
            <a:off x="6166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87" name="Circle"/>
          <p:cNvSpPr/>
          <p:nvPr/>
        </p:nvSpPr>
        <p:spPr>
          <a:xfrm>
            <a:off x="19247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Circle"/>
          <p:cNvSpPr/>
          <p:nvPr/>
        </p:nvSpPr>
        <p:spPr>
          <a:xfrm>
            <a:off x="32328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Circle"/>
          <p:cNvSpPr/>
          <p:nvPr/>
        </p:nvSpPr>
        <p:spPr>
          <a:xfrm>
            <a:off x="45409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0" name="Circle"/>
          <p:cNvSpPr/>
          <p:nvPr/>
        </p:nvSpPr>
        <p:spPr>
          <a:xfrm>
            <a:off x="58490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71571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Line"/>
          <p:cNvSpPr/>
          <p:nvPr/>
        </p:nvSpPr>
        <p:spPr>
          <a:xfrm flipV="1">
            <a:off x="9341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Line"/>
          <p:cNvSpPr/>
          <p:nvPr/>
        </p:nvSpPr>
        <p:spPr>
          <a:xfrm>
            <a:off x="12519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12707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V="1">
            <a:off x="1160200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259029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>
            <a:off x="2576773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>
            <a:off x="25788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Line"/>
          <p:cNvSpPr/>
          <p:nvPr/>
        </p:nvSpPr>
        <p:spPr>
          <a:xfrm flipV="1">
            <a:off x="2485033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Line"/>
          <p:cNvSpPr/>
          <p:nvPr/>
        </p:nvSpPr>
        <p:spPr>
          <a:xfrm flipV="1">
            <a:off x="35503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390160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38869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V="1">
            <a:off x="3809867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V="1">
            <a:off x="4858496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>
            <a:off x="52264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1950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V="1">
            <a:off x="5134700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6166596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654530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>
            <a:off x="65031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Line"/>
          <p:cNvSpPr/>
          <p:nvPr/>
        </p:nvSpPr>
        <p:spPr>
          <a:xfrm flipV="1">
            <a:off x="6453560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 flipV="1">
            <a:off x="7474696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Equation"/>
              <p:cNvSpPr txBox="1"/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ar-AE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blipFill>
                <a:blip r:embed="rId2"/>
                <a:stretch>
                  <a:fillRect l="-532" t="-3030" r="-1862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Equation"/>
              <p:cNvSpPr txBox="1"/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blipFill>
                <a:blip r:embed="rId3"/>
                <a:stretch>
                  <a:fillRect l="-2848" r="-24051" b="-7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6507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ong Short Term Mem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0C11B-71B3-924D-A256-41C678A7D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遗忘门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将每个值尽可能收缩为零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输入门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决定是否应忽略输入数据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输出门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决定隐含状态是否用于</a:t>
            </a:r>
            <a:r>
              <a:rPr lang="zh-CN" altLang="en-US" dirty="0"/>
              <a:t> </a:t>
            </a:r>
            <a:r>
              <a:rPr lang="en-US" dirty="0"/>
              <a:t>LSTM</a:t>
            </a:r>
            <a:r>
              <a:rPr lang="zh-CN" altLang="en-US" dirty="0"/>
              <a:t> </a:t>
            </a:r>
            <a:r>
              <a:rPr lang="ja-JP" altLang="en-US" dirty="0"/>
              <a:t>生成的输出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隐含状态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隐含状态</a:t>
            </a:r>
            <a:r>
              <a:rPr lang="ja-JP" altLang="en-US"/>
              <a:t>和</a:t>
            </a:r>
            <a:r>
              <a:rPr lang="ja-JP" altLang="en-US" dirty="0"/>
              <a:t>记忆细胞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输入门、遗忘门和输出门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05F49-710A-1444-846B-F1F9055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1FFA-CC2C-4D4D-A4B6-96656544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60" y="271895"/>
            <a:ext cx="3695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286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andidate Memory C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候选记忆细胞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Equation"/>
              <p:cNvSpPr txBox="1"/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blipFill>
                <a:blip r:embed="rId2"/>
                <a:stretch>
                  <a:fillRect l="-2181" r="-19003" b="-9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4A8E88-97AF-CE42-817D-D20312F2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Memory C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记忆细胞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Equation"/>
              <p:cNvSpPr txBox="1"/>
              <p:nvPr/>
            </p:nvSpPr>
            <p:spPr>
              <a:xfrm>
                <a:off x="4296528" y="636760"/>
                <a:ext cx="2903696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28" y="636760"/>
                <a:ext cx="2903696" cy="344888"/>
              </a:xfrm>
              <a:prstGeom prst="rect">
                <a:avLst/>
              </a:prstGeom>
              <a:blipFill>
                <a:blip r:embed="rId2"/>
                <a:stretch>
                  <a:fillRect l="-3043" r="-19130" b="-8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416C25-7870-3240-8EA1-EA4D021E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Equation"/>
              <p:cNvSpPr txBox="1"/>
              <p:nvPr/>
            </p:nvSpPr>
            <p:spPr>
              <a:xfrm>
                <a:off x="4758707" y="660129"/>
                <a:ext cx="2355646" cy="2969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707" y="660129"/>
                <a:ext cx="2355646" cy="296980"/>
              </a:xfrm>
              <a:prstGeom prst="rect">
                <a:avLst/>
              </a:prstGeom>
              <a:blipFill>
                <a:blip r:embed="rId2"/>
                <a:stretch>
                  <a:fillRect l="-4301" r="-1989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BB5150-D520-FE4A-BB8F-194AA394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r>
              <a:rPr lang="ja-JP" altLang="en-US"/>
              <a:t>总结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5150-D520-FE4A-BB8F-194AA394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365203"/>
            <a:ext cx="4368801" cy="2339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F699C6-826D-A549-8F51-AA0E315F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1201304"/>
            <a:ext cx="4102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194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循环神经网络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实现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/>
              <a:t> </a:t>
            </a:r>
            <a:r>
              <a:rPr lang="ja-JP" altLang="en-US"/>
              <a:t>语言模型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截断通过时间反向传播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门控循环单元（</a:t>
            </a:r>
            <a:r>
              <a:rPr lang="en-US" dirty="0"/>
              <a:t>GRU）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长短期记忆（</a:t>
            </a:r>
            <a:r>
              <a:rPr lang="en-US" dirty="0"/>
              <a:t>LSTM）</a:t>
            </a:r>
          </a:p>
        </p:txBody>
      </p:sp>
    </p:spTree>
    <p:extLst>
      <p:ext uri="{BB962C8B-B14F-4D97-AF65-F5344CB8AC3E}">
        <p14:creationId xmlns:p14="http://schemas.microsoft.com/office/powerpoint/2010/main" val="37035392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grpSp>
        <p:nvGrpSpPr>
          <p:cNvPr id="277" name="Group"/>
          <p:cNvGrpSpPr/>
          <p:nvPr/>
        </p:nvGrpSpPr>
        <p:grpSpPr>
          <a:xfrm>
            <a:off x="1166144" y="1537387"/>
            <a:ext cx="6811713" cy="1111957"/>
            <a:chOff x="0" y="0"/>
            <a:chExt cx="6811712" cy="1111956"/>
          </a:xfrm>
        </p:grpSpPr>
        <p:sp>
          <p:nvSpPr>
            <p:cNvPr id="233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276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blipFill>
                <a:blip r:embed="rId2"/>
                <a:stretch>
                  <a:fillRect l="-2556" r="-1757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blipFill>
                <a:blip r:embed="rId3"/>
                <a:stretch>
                  <a:fillRect l="-3804" r="-21739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Implementing an RNN  Language Model"/>
          <p:cNvSpPr txBox="1">
            <a:spLocks noGrp="1"/>
          </p:cNvSpPr>
          <p:nvPr>
            <p:ph type="title"/>
          </p:nvPr>
        </p:nvSpPr>
        <p:spPr>
          <a:xfrm>
            <a:off x="256694" y="1690574"/>
            <a:ext cx="8351212" cy="17623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实现</a:t>
            </a:r>
            <a:r>
              <a:rPr lang="en-US" dirty="0"/>
              <a:t>RNN</a:t>
            </a:r>
            <a:r>
              <a:rPr lang="ja-JP" altLang="en-US"/>
              <a:t>语言模型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68" y="1230189"/>
            <a:ext cx="4276118" cy="275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Input En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p:sp>
        <p:nvSpPr>
          <p:cNvPr id="335" name="Need to map input tokens to vec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需要将输入标记映射到向量</a:t>
            </a:r>
          </a:p>
          <a:p>
            <a:pPr marL="1040731" lvl="1" indent="-240631"/>
            <a:r>
              <a:rPr lang="ja-JP" altLang="en-US"/>
              <a:t>选择颗粒度（单词，字符，音节）</a:t>
            </a:r>
          </a:p>
          <a:p>
            <a:pPr marL="1040731" lvl="1" indent="-240631"/>
            <a:r>
              <a:rPr lang="ja-JP" altLang="en-US"/>
              <a:t>映射到单热门编码的向量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再乘以嵌入矩阵</a:t>
            </a:r>
            <a:r>
              <a:rPr lang="zh-CN" altLang="en-US" dirty="0"/>
              <a:t> </a:t>
            </a:r>
            <a:r>
              <a:rPr lang="en-US" dirty="0"/>
              <a:t>W</a:t>
            </a:r>
            <a:endParaRPr dirty="0"/>
          </a:p>
        </p:txBody>
      </p:sp>
      <p:pic>
        <p:nvPicPr>
          <p:cNvPr id="336" name="Screen Shot 2019-04-07 at 6.31.25 PM.png" descr="Screen Shot 2019-04-07 at 6.31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43150"/>
            <a:ext cx="81153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924</Words>
  <Application>Microsoft Office PowerPoint</Application>
  <PresentationFormat>On-screen Show (16:9)</PresentationFormat>
  <Paragraphs>255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Menlo</vt:lpstr>
      <vt:lpstr>Arial</vt:lpstr>
      <vt:lpstr>Cambria Math</vt:lpstr>
      <vt:lpstr>DeckTemplate-AWS</vt:lpstr>
      <vt:lpstr>PowerPoint Presentation</vt:lpstr>
      <vt:lpstr>概要</vt:lpstr>
      <vt:lpstr>循环神经网络</vt:lpstr>
      <vt:lpstr>隐变量模型</vt:lpstr>
      <vt:lpstr>循环神经网络</vt:lpstr>
      <vt:lpstr>循环神经网络</vt:lpstr>
      <vt:lpstr>代码 …</vt:lpstr>
      <vt:lpstr>实现RNN语言模型</vt:lpstr>
      <vt:lpstr>输入编码</vt:lpstr>
      <vt:lpstr>输入编码</vt:lpstr>
      <vt:lpstr>具有隐含状态机制的RNN</vt:lpstr>
      <vt:lpstr>输出编码</vt:lpstr>
      <vt:lpstr>梯度</vt:lpstr>
      <vt:lpstr>困惑度</vt:lpstr>
      <vt:lpstr>代码 …</vt:lpstr>
      <vt:lpstr>截断通过时间反向传播</vt:lpstr>
      <vt:lpstr>循环神经网络</vt:lpstr>
      <vt:lpstr>目标函数</vt:lpstr>
      <vt:lpstr>隐含状态梯度</vt:lpstr>
      <vt:lpstr>隐含状态梯度</vt:lpstr>
      <vt:lpstr>隐含状态梯度</vt:lpstr>
      <vt:lpstr>隐含状态梯度</vt:lpstr>
      <vt:lpstr>截断通过时间反向传播</vt:lpstr>
      <vt:lpstr>截断通过时间反向传播</vt:lpstr>
      <vt:lpstr>截断通过时间反向传播</vt:lpstr>
      <vt:lpstr>计算图</vt:lpstr>
      <vt:lpstr>详细示例</vt:lpstr>
      <vt:lpstr>详细示例</vt:lpstr>
      <vt:lpstr>详细示例</vt:lpstr>
      <vt:lpstr>Truncation in practice</vt:lpstr>
      <vt:lpstr>门控循环单元（GRU）</vt:lpstr>
      <vt:lpstr>在一个序列的注意力</vt:lpstr>
      <vt:lpstr>门控循环单元</vt:lpstr>
      <vt:lpstr>候选隐含状态</vt:lpstr>
      <vt:lpstr>隐含状态</vt:lpstr>
      <vt:lpstr>门控循环单元（GRU）总结</vt:lpstr>
      <vt:lpstr>代码 …</vt:lpstr>
      <vt:lpstr>长短期记忆（LSTM）</vt:lpstr>
      <vt:lpstr>电门联想</vt:lpstr>
      <vt:lpstr>长短期记忆（LSTM）</vt:lpstr>
      <vt:lpstr>输入门、遗忘门和输出门</vt:lpstr>
      <vt:lpstr>候选记忆细胞</vt:lpstr>
      <vt:lpstr>记忆细胞</vt:lpstr>
      <vt:lpstr>隐含状态</vt:lpstr>
      <vt:lpstr>长短期记忆（LSTM）总结</vt:lpstr>
      <vt:lpstr>代码 …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69</cp:revision>
  <dcterms:modified xsi:type="dcterms:W3CDTF">2019-10-28T14:14:09Z</dcterms:modified>
</cp:coreProperties>
</file>